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57" r:id="rId6"/>
    <p:sldId id="278" r:id="rId7"/>
    <p:sldId id="258" r:id="rId8"/>
    <p:sldId id="259" r:id="rId9"/>
    <p:sldId id="268" r:id="rId10"/>
    <p:sldId id="263" r:id="rId11"/>
    <p:sldId id="276" r:id="rId12"/>
    <p:sldId id="269" r:id="rId13"/>
    <p:sldId id="271" r:id="rId14"/>
    <p:sldId id="270" r:id="rId15"/>
    <p:sldId id="272" r:id="rId16"/>
    <p:sldId id="279" r:id="rId17"/>
    <p:sldId id="273" r:id="rId18"/>
    <p:sldId id="274" r:id="rId19"/>
    <p:sldId id="264" r:id="rId20"/>
    <p:sldId id="277" r:id="rId21"/>
    <p:sldId id="26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ristianne\Documents\Grad1\CIS531\Project\results-orion_alask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Matrix</a:t>
            </a:r>
            <a:r>
              <a:rPr lang="en-US" sz="2000" baseline="0"/>
              <a:t> Mult - GTX 1070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'MM-orion'!$A$2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'MM-orion'!$B$1:$F$1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'MM-orion'!$B$2:$F$2</c:f>
              <c:numCache>
                <c:formatCode>General</c:formatCode>
                <c:ptCount val="5"/>
                <c:pt idx="0">
                  <c:v>3.6050000000000002E-5</c:v>
                </c:pt>
                <c:pt idx="1">
                  <c:v>5.503E-5</c:v>
                </c:pt>
                <c:pt idx="2">
                  <c:v>1.239E-4</c:v>
                </c:pt>
                <c:pt idx="3">
                  <c:v>2.3792E-4</c:v>
                </c:pt>
                <c:pt idx="4">
                  <c:v>5.2285999999999999E-4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50-43DD-B278-25E145A97317}"/>
            </c:ext>
          </c:extLst>
        </c:ser>
        <c:ser>
          <c:idx val="1"/>
          <c:order val="1"/>
          <c:tx>
            <c:strRef>
              <c:f>'MM-orion'!$A$3</c:f>
              <c:strCache>
                <c:ptCount val="1"/>
                <c:pt idx="0">
                  <c:v>500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'MM-orion'!$B$1:$F$1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'MM-orion'!$B$3:$F$3</c:f>
              <c:numCache>
                <c:formatCode>General</c:formatCode>
                <c:ptCount val="5"/>
                <c:pt idx="0">
                  <c:v>1.46496E-3</c:v>
                </c:pt>
                <c:pt idx="1">
                  <c:v>2.7889099999999999E-3</c:v>
                </c:pt>
                <c:pt idx="2">
                  <c:v>2.88792E-3</c:v>
                </c:pt>
                <c:pt idx="3">
                  <c:v>3.3393300000000002E-3</c:v>
                </c:pt>
                <c:pt idx="4">
                  <c:v>4.2544000000000002E-3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50-43DD-B278-25E145A97317}"/>
            </c:ext>
          </c:extLst>
        </c:ser>
        <c:ser>
          <c:idx val="2"/>
          <c:order val="2"/>
          <c:tx>
            <c:strRef>
              <c:f>'MM-orion'!$A$4</c:f>
              <c:strCache>
                <c:ptCount val="1"/>
                <c:pt idx="0">
                  <c:v>1000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'MM-orion'!$B$1:$F$1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'MM-orion'!$B$4:$F$4</c:f>
              <c:numCache>
                <c:formatCode>General</c:formatCode>
                <c:ptCount val="5"/>
                <c:pt idx="0">
                  <c:v>1.111698E-2</c:v>
                </c:pt>
                <c:pt idx="1">
                  <c:v>2.136387E-2</c:v>
                </c:pt>
                <c:pt idx="2">
                  <c:v>2.1648069999999998E-2</c:v>
                </c:pt>
                <c:pt idx="3">
                  <c:v>2.2562809999999999E-2</c:v>
                </c:pt>
                <c:pt idx="4">
                  <c:v>2.6085870000000001E-2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50-43DD-B278-25E145A97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363880"/>
        <c:axId val="316331600"/>
      </c:lineChart>
      <c:catAx>
        <c:axId val="374363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</a:t>
                </a:r>
                <a:r>
                  <a:rPr lang="en-US" sz="1600" baseline="0"/>
                  <a:t> of Groups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331600"/>
        <c:crosses val="autoZero"/>
        <c:auto val="1"/>
        <c:lblAlgn val="ctr"/>
        <c:lblOffset val="100"/>
        <c:noMultiLvlLbl val="0"/>
      </c:catAx>
      <c:valAx>
        <c:axId val="31633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63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Matrix Multiply – GTX 1070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'MM-orion'!$A$18</c:f>
              <c:strCache>
                <c:ptCount val="1"/>
                <c:pt idx="0">
                  <c:v>5000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'MM-orion'!$B$17:$F$17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'MM-orion'!$B$18:$F$18</c:f>
              <c:numCache>
                <c:formatCode>General</c:formatCode>
                <c:ptCount val="5"/>
                <c:pt idx="0">
                  <c:v>4.5631090800000003</c:v>
                </c:pt>
                <c:pt idx="1">
                  <c:v>2.53593797</c:v>
                </c:pt>
                <c:pt idx="2">
                  <c:v>2.5382677500000002</c:v>
                </c:pt>
                <c:pt idx="3">
                  <c:v>2.53238596</c:v>
                </c:pt>
                <c:pt idx="4">
                  <c:v>2.5170002899999999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C5-4CDF-8172-D105AA4267AE}"/>
            </c:ext>
          </c:extLst>
        </c:ser>
        <c:ser>
          <c:idx val="1"/>
          <c:order val="1"/>
          <c:tx>
            <c:strRef>
              <c:f>'MM-orion'!$A$19</c:f>
              <c:strCache>
                <c:ptCount val="1"/>
                <c:pt idx="0">
                  <c:v>10000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'MM-orion'!$B$17:$F$17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'MM-orion'!$B$19:$F$19</c:f>
              <c:numCache>
                <c:formatCode>General</c:formatCode>
                <c:ptCount val="5"/>
                <c:pt idx="0">
                  <c:v>36.70597609</c:v>
                </c:pt>
                <c:pt idx="1">
                  <c:v>20.188410860000001</c:v>
                </c:pt>
                <c:pt idx="2">
                  <c:v>20.1864949</c:v>
                </c:pt>
                <c:pt idx="3">
                  <c:v>20.182001790000001</c:v>
                </c:pt>
                <c:pt idx="4">
                  <c:v>20.168252429999999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C5-4CDF-8172-D105AA426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113632"/>
        <c:axId val="564110352"/>
      </c:lineChart>
      <c:catAx>
        <c:axId val="564113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Groups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110352"/>
        <c:crosses val="autoZero"/>
        <c:auto val="1"/>
        <c:lblAlgn val="ctr"/>
        <c:lblOffset val="100"/>
        <c:noMultiLvlLbl val="0"/>
      </c:catAx>
      <c:valAx>
        <c:axId val="56411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113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Matrix Mult-</a:t>
            </a:r>
            <a:r>
              <a:rPr lang="en-US" sz="1800" baseline="0"/>
              <a:t> GTX 1070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'MM-orion'!$A$27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'MM-orion'!$B$26:$F$26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'MM-orion'!$B$27:$F$27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2B-438E-A56C-CF766CF742FF}"/>
            </c:ext>
          </c:extLst>
        </c:ser>
        <c:ser>
          <c:idx val="1"/>
          <c:order val="1"/>
          <c:tx>
            <c:strRef>
              <c:f>'MM-orion'!$A$28</c:f>
              <c:strCache>
                <c:ptCount val="1"/>
                <c:pt idx="0">
                  <c:v>20000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'MM-orion'!$B$26:$F$26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'MM-orion'!$B$28:$F$28</c:f>
              <c:numCache>
                <c:formatCode>General</c:formatCode>
                <c:ptCount val="5"/>
                <c:pt idx="1">
                  <c:v>154.78204004</c:v>
                </c:pt>
                <c:pt idx="2">
                  <c:v>154.36537116</c:v>
                </c:pt>
                <c:pt idx="3">
                  <c:v>154.37165145</c:v>
                </c:pt>
                <c:pt idx="4">
                  <c:v>154.34018384999999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2B-438E-A56C-CF766CF742FF}"/>
            </c:ext>
          </c:extLst>
        </c:ser>
        <c:ser>
          <c:idx val="2"/>
          <c:order val="2"/>
          <c:tx>
            <c:strRef>
              <c:f>'MM-orion'!$A$29</c:f>
              <c:strCache>
                <c:ptCount val="1"/>
                <c:pt idx="0">
                  <c:v>30000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'MM-orion'!$B$26:$F$26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'MM-orion'!$B$29:$F$29</c:f>
              <c:numCache>
                <c:formatCode>General</c:formatCode>
                <c:ptCount val="5"/>
                <c:pt idx="1">
                  <c:v>563.75480278999999</c:v>
                </c:pt>
                <c:pt idx="2">
                  <c:v>563.69395197999995</c:v>
                </c:pt>
                <c:pt idx="3">
                  <c:v>563.60544905999996</c:v>
                </c:pt>
                <c:pt idx="4">
                  <c:v>563.19569034000006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2B-438E-A56C-CF766CF7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9165664"/>
        <c:axId val="559172880"/>
      </c:lineChart>
      <c:catAx>
        <c:axId val="559165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</a:t>
                </a:r>
                <a:r>
                  <a:rPr lang="en-US" sz="1600" baseline="0"/>
                  <a:t> of Groups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172880"/>
        <c:crosses val="autoZero"/>
        <c:auto val="1"/>
        <c:lblAlgn val="ctr"/>
        <c:lblOffset val="100"/>
        <c:noMultiLvlLbl val="0"/>
      </c:catAx>
      <c:valAx>
        <c:axId val="55917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 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165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nBody</a:t>
            </a:r>
            <a:r>
              <a:rPr lang="en-US" sz="1800" baseline="0"/>
              <a:t> - GTX 1070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'nb-orion'!$A$2</c:f>
              <c:strCache>
                <c:ptCount val="1"/>
                <c:pt idx="0">
                  <c:v>100,000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'nb-orion'!$B$1:$F$1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'nb-orion'!$B$2:$F$2</c:f>
              <c:numCache>
                <c:formatCode>General</c:formatCode>
                <c:ptCount val="5"/>
                <c:pt idx="0">
                  <c:v>0.58818996000000001</c:v>
                </c:pt>
                <c:pt idx="1">
                  <c:v>0.53643905999999997</c:v>
                </c:pt>
                <c:pt idx="2">
                  <c:v>0.67745411</c:v>
                </c:pt>
                <c:pt idx="3">
                  <c:v>0.67847097000000001</c:v>
                </c:pt>
                <c:pt idx="4">
                  <c:v>1.74806499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C7-433C-A3CA-0F7429CC62A7}"/>
            </c:ext>
          </c:extLst>
        </c:ser>
        <c:ser>
          <c:idx val="1"/>
          <c:order val="1"/>
          <c:tx>
            <c:strRef>
              <c:f>'nb-orion'!$A$3</c:f>
              <c:strCache>
                <c:ptCount val="1"/>
                <c:pt idx="0">
                  <c:v>200,000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'nb-orion'!$B$1:$F$1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'nb-orion'!$B$3:$F$3</c:f>
              <c:numCache>
                <c:formatCode>General</c:formatCode>
                <c:ptCount val="5"/>
                <c:pt idx="0">
                  <c:v>2.3160719900000002</c:v>
                </c:pt>
                <c:pt idx="1">
                  <c:v>1.8803018300000001</c:v>
                </c:pt>
                <c:pt idx="2">
                  <c:v>2.0398900499999999</c:v>
                </c:pt>
                <c:pt idx="3">
                  <c:v>2.74698997</c:v>
                </c:pt>
                <c:pt idx="4">
                  <c:v>3.5236678100000001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C7-433C-A3CA-0F7429CC62A7}"/>
            </c:ext>
          </c:extLst>
        </c:ser>
        <c:ser>
          <c:idx val="2"/>
          <c:order val="2"/>
          <c:tx>
            <c:strRef>
              <c:f>'nb-orion'!$A$4</c:f>
              <c:strCache>
                <c:ptCount val="1"/>
                <c:pt idx="0">
                  <c:v>500,000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'nb-orion'!$B$1:$F$1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'nb-orion'!$B$4:$F$4</c:f>
              <c:numCache>
                <c:formatCode>General</c:formatCode>
                <c:ptCount val="5"/>
                <c:pt idx="0">
                  <c:v>14.17426395</c:v>
                </c:pt>
                <c:pt idx="1">
                  <c:v>11.44095707</c:v>
                </c:pt>
                <c:pt idx="2">
                  <c:v>11.85912323</c:v>
                </c:pt>
                <c:pt idx="3">
                  <c:v>13.60830498</c:v>
                </c:pt>
                <c:pt idx="4">
                  <c:v>17.143182750000001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C7-433C-A3CA-0F7429CC62A7}"/>
            </c:ext>
          </c:extLst>
        </c:ser>
        <c:ser>
          <c:idx val="3"/>
          <c:order val="3"/>
          <c:tx>
            <c:strRef>
              <c:f>'nb-orion'!$A$5</c:f>
              <c:strCache>
                <c:ptCount val="1"/>
                <c:pt idx="0">
                  <c:v>1,000,000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'nb-orion'!$B$1:$F$1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'nb-orion'!$B$5:$F$5</c:f>
              <c:numCache>
                <c:formatCode>General</c:formatCode>
                <c:ptCount val="5"/>
                <c:pt idx="0">
                  <c:v>57.906654359999997</c:v>
                </c:pt>
                <c:pt idx="1">
                  <c:v>46.348194120000002</c:v>
                </c:pt>
                <c:pt idx="2">
                  <c:v>47.608181000000002</c:v>
                </c:pt>
                <c:pt idx="3">
                  <c:v>47.664344790000001</c:v>
                </c:pt>
                <c:pt idx="4">
                  <c:v>51.097671509999998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9C7-433C-A3CA-0F7429CC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705184"/>
        <c:axId val="482706496"/>
      </c:lineChart>
      <c:catAx>
        <c:axId val="482705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</a:t>
                </a:r>
                <a:r>
                  <a:rPr lang="en-US" sz="1600" baseline="0"/>
                  <a:t> of Groups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06496"/>
        <c:crosses val="autoZero"/>
        <c:auto val="1"/>
        <c:lblAlgn val="ctr"/>
        <c:lblOffset val="100"/>
        <c:noMultiLvlLbl val="0"/>
      </c:catAx>
      <c:valAx>
        <c:axId val="48270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0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nBody </a:t>
            </a:r>
            <a:r>
              <a:rPr lang="en-US" sz="1800" baseline="0"/>
              <a:t>- GTX1070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'nb-orion'!$A$9</c:f>
              <c:strCache>
                <c:ptCount val="1"/>
                <c:pt idx="0">
                  <c:v>10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'nb-orion'!$B$8:$F$8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'nb-orion'!$B$9:$F$9</c:f>
              <c:numCache>
                <c:formatCode>General</c:formatCode>
                <c:ptCount val="5"/>
                <c:pt idx="0">
                  <c:v>2.3160719900000002</c:v>
                </c:pt>
                <c:pt idx="1">
                  <c:v>1.8803018300000001</c:v>
                </c:pt>
                <c:pt idx="2">
                  <c:v>2.0398900499999999</c:v>
                </c:pt>
                <c:pt idx="3">
                  <c:v>2.74698997</c:v>
                </c:pt>
                <c:pt idx="4">
                  <c:v>3.5236678100000001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D-45C1-ABCA-403F13B05191}"/>
            </c:ext>
          </c:extLst>
        </c:ser>
        <c:ser>
          <c:idx val="1"/>
          <c:order val="1"/>
          <c:tx>
            <c:strRef>
              <c:f>'nb-orion'!$A$10</c:f>
              <c:strCache>
                <c:ptCount val="1"/>
                <c:pt idx="0">
                  <c:v>20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'nb-orion'!$B$8:$F$8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'nb-orion'!$B$10:$F$10</c:f>
              <c:numCache>
                <c:formatCode>General</c:formatCode>
                <c:ptCount val="5"/>
                <c:pt idx="0">
                  <c:v>4.68636608</c:v>
                </c:pt>
                <c:pt idx="1">
                  <c:v>3.18697893</c:v>
                </c:pt>
                <c:pt idx="2">
                  <c:v>4.1008057600000001</c:v>
                </c:pt>
                <c:pt idx="3">
                  <c:v>5.5006008099999999</c:v>
                </c:pt>
                <c:pt idx="4">
                  <c:v>7.0537481299999998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6D-45C1-ABCA-403F13B05191}"/>
            </c:ext>
          </c:extLst>
        </c:ser>
        <c:ser>
          <c:idx val="2"/>
          <c:order val="2"/>
          <c:tx>
            <c:strRef>
              <c:f>'nb-orion'!$A$11</c:f>
              <c:strCache>
                <c:ptCount val="1"/>
                <c:pt idx="0">
                  <c:v>50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'nb-orion'!$B$8:$F$8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'nb-orion'!$B$11:$F$11</c:f>
              <c:numCache>
                <c:formatCode>General</c:formatCode>
                <c:ptCount val="5"/>
                <c:pt idx="0">
                  <c:v>11.67123795</c:v>
                </c:pt>
                <c:pt idx="1">
                  <c:v>9.5037050199999999</c:v>
                </c:pt>
                <c:pt idx="2">
                  <c:v>10.25553131</c:v>
                </c:pt>
                <c:pt idx="3">
                  <c:v>13.74559021</c:v>
                </c:pt>
                <c:pt idx="4">
                  <c:v>17.632221220000002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6D-45C1-ABCA-403F13B05191}"/>
            </c:ext>
          </c:extLst>
        </c:ser>
        <c:ser>
          <c:idx val="3"/>
          <c:order val="3"/>
          <c:tx>
            <c:strRef>
              <c:f>'nb-orion'!$A$12</c:f>
              <c:strCache>
                <c:ptCount val="1"/>
                <c:pt idx="0">
                  <c:v>100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'nb-orion'!$B$8:$F$8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'nb-orion'!$B$12:$F$12</c:f>
              <c:numCache>
                <c:formatCode>General</c:formatCode>
                <c:ptCount val="5"/>
                <c:pt idx="0">
                  <c:v>23.327013019999999</c:v>
                </c:pt>
                <c:pt idx="1">
                  <c:v>19.037004469999999</c:v>
                </c:pt>
                <c:pt idx="2">
                  <c:v>20.514711380000001</c:v>
                </c:pt>
                <c:pt idx="3">
                  <c:v>27.579612730000001</c:v>
                </c:pt>
                <c:pt idx="4">
                  <c:v>35.223567959999997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6D-45C1-ABCA-403F13B05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714696"/>
        <c:axId val="482704528"/>
      </c:lineChart>
      <c:catAx>
        <c:axId val="482714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</a:t>
                </a:r>
                <a:r>
                  <a:rPr lang="en-US" sz="1600" baseline="0"/>
                  <a:t> of Groups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04528"/>
        <c:crosses val="autoZero"/>
        <c:auto val="1"/>
        <c:lblAlgn val="ctr"/>
        <c:lblOffset val="100"/>
        <c:noMultiLvlLbl val="0"/>
      </c:catAx>
      <c:valAx>
        <c:axId val="48270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14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Fractal - GTX 1070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'F-orion'!$A$2</c:f>
              <c:strCache>
                <c:ptCount val="1"/>
                <c:pt idx="0">
                  <c:v>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'F-orion'!$B$1:$F$1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'F-orion'!$B$2:$F$2</c:f>
              <c:numCache>
                <c:formatCode>General</c:formatCode>
                <c:ptCount val="5"/>
                <c:pt idx="0">
                  <c:v>1.4369099999999999E-2</c:v>
                </c:pt>
                <c:pt idx="1">
                  <c:v>1.4254009999999999E-2</c:v>
                </c:pt>
                <c:pt idx="2">
                  <c:v>1.475505E-2</c:v>
                </c:pt>
                <c:pt idx="3">
                  <c:v>1.5336890000000001E-2</c:v>
                </c:pt>
                <c:pt idx="4">
                  <c:v>1.9432979999999999E-2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E-4FDF-AC19-97B22D26A97C}"/>
            </c:ext>
          </c:extLst>
        </c:ser>
        <c:ser>
          <c:idx val="1"/>
          <c:order val="1"/>
          <c:tx>
            <c:strRef>
              <c:f>'F-orion'!$A$3</c:f>
              <c:strCache>
                <c:ptCount val="1"/>
                <c:pt idx="0">
                  <c:v>2000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'F-orion'!$B$1:$F$1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'F-orion'!$B$3:$F$3</c:f>
              <c:numCache>
                <c:formatCode>General</c:formatCode>
                <c:ptCount val="5"/>
                <c:pt idx="0">
                  <c:v>5.1560979999999999E-2</c:v>
                </c:pt>
                <c:pt idx="1">
                  <c:v>4.241793E-2</c:v>
                </c:pt>
                <c:pt idx="2">
                  <c:v>4.2211899999999997E-2</c:v>
                </c:pt>
                <c:pt idx="3">
                  <c:v>4.2747899999999998E-2</c:v>
                </c:pt>
                <c:pt idx="4">
                  <c:v>4.481106E-2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E-4FDF-AC19-97B22D26A97C}"/>
            </c:ext>
          </c:extLst>
        </c:ser>
        <c:ser>
          <c:idx val="2"/>
          <c:order val="2"/>
          <c:tx>
            <c:strRef>
              <c:f>'F-orion'!$A$4</c:f>
              <c:strCache>
                <c:ptCount val="1"/>
                <c:pt idx="0">
                  <c:v>5000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'F-orion'!$B$1:$F$1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'F-orion'!$B$4:$F$4</c:f>
              <c:numCache>
                <c:formatCode>General</c:formatCode>
                <c:ptCount val="5"/>
                <c:pt idx="0">
                  <c:v>0.23936197000000001</c:v>
                </c:pt>
                <c:pt idx="1">
                  <c:v>0.24027799999999999</c:v>
                </c:pt>
                <c:pt idx="2">
                  <c:v>0.24059501</c:v>
                </c:pt>
                <c:pt idx="3">
                  <c:v>0.24138604999999999</c:v>
                </c:pt>
                <c:pt idx="4">
                  <c:v>0.24398195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0E-4FDF-AC19-97B22D26A97C}"/>
            </c:ext>
          </c:extLst>
        </c:ser>
        <c:ser>
          <c:idx val="3"/>
          <c:order val="3"/>
          <c:tx>
            <c:strRef>
              <c:f>'F-orion'!$A$5</c:f>
              <c:strCache>
                <c:ptCount val="1"/>
                <c:pt idx="0">
                  <c:v>10000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'F-orion'!$B$1:$F$1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'F-orion'!$B$5:$F$5</c:f>
              <c:numCache>
                <c:formatCode>General</c:formatCode>
                <c:ptCount val="5"/>
                <c:pt idx="0">
                  <c:v>0.90767704999999999</c:v>
                </c:pt>
                <c:pt idx="1">
                  <c:v>0.91551103</c:v>
                </c:pt>
                <c:pt idx="2">
                  <c:v>0.91522692000000005</c:v>
                </c:pt>
                <c:pt idx="3">
                  <c:v>0.91784507999999998</c:v>
                </c:pt>
                <c:pt idx="4">
                  <c:v>0.92490194999999997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80E-4FDF-AC19-97B22D26A9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957016"/>
        <c:axId val="561953408"/>
      </c:lineChart>
      <c:catAx>
        <c:axId val="561957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Groups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953408"/>
        <c:crosses val="autoZero"/>
        <c:auto val="1"/>
        <c:lblAlgn val="ctr"/>
        <c:lblOffset val="100"/>
        <c:noMultiLvlLbl val="0"/>
      </c:catAx>
      <c:valAx>
        <c:axId val="56195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957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Fractal - GTX 1070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'F-orion'!$A$17</c:f>
              <c:strCache>
                <c:ptCount val="1"/>
                <c:pt idx="0">
                  <c:v>20000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'F-orion'!$B$16:$F$16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'F-orion'!$B$17:$F$17</c:f>
              <c:numCache>
                <c:formatCode>General</c:formatCode>
                <c:ptCount val="5"/>
                <c:pt idx="0">
                  <c:v>3.5534999900000002</c:v>
                </c:pt>
                <c:pt idx="1">
                  <c:v>3.5251870099999998</c:v>
                </c:pt>
                <c:pt idx="2">
                  <c:v>3.5436298900000001</c:v>
                </c:pt>
                <c:pt idx="3">
                  <c:v>3.54400402</c:v>
                </c:pt>
                <c:pt idx="4">
                  <c:v>3.5472938799999998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F4-45AD-9BB7-65BE3DDB340F}"/>
            </c:ext>
          </c:extLst>
        </c:ser>
        <c:ser>
          <c:idx val="1"/>
          <c:order val="1"/>
          <c:tx>
            <c:strRef>
              <c:f>'F-orion'!$A$18</c:f>
              <c:strCache>
                <c:ptCount val="1"/>
                <c:pt idx="0">
                  <c:v>30000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'F-orion'!$B$16:$F$16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'F-orion'!$B$18:$F$18</c:f>
              <c:numCache>
                <c:formatCode>General</c:formatCode>
                <c:ptCount val="5"/>
                <c:pt idx="0">
                  <c:v>8.1982560699999993</c:v>
                </c:pt>
                <c:pt idx="1">
                  <c:v>7.95207408</c:v>
                </c:pt>
                <c:pt idx="2">
                  <c:v>7.8237530900000003</c:v>
                </c:pt>
                <c:pt idx="3">
                  <c:v>7.87521308</c:v>
                </c:pt>
                <c:pt idx="4">
                  <c:v>7.9384069000000004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F4-45AD-9BB7-65BE3DDB3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720272"/>
        <c:axId val="482714368"/>
      </c:lineChart>
      <c:catAx>
        <c:axId val="482720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Groups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14368"/>
        <c:crosses val="autoZero"/>
        <c:auto val="1"/>
        <c:lblAlgn val="ctr"/>
        <c:lblOffset val="100"/>
        <c:noMultiLvlLbl val="0"/>
      </c:catAx>
      <c:valAx>
        <c:axId val="48271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2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Fractal -</a:t>
            </a:r>
            <a:r>
              <a:rPr lang="en-US" sz="1800" baseline="0"/>
              <a:t> GTX 1070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'F-orion'!$A$11</c:f>
              <c:strCache>
                <c:ptCount val="1"/>
                <c:pt idx="0">
                  <c:v>128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'F-orion'!$B$10:$F$10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'F-orion'!$B$11:$F$11</c:f>
              <c:numCache>
                <c:formatCode>General</c:formatCode>
                <c:ptCount val="5"/>
                <c:pt idx="0">
                  <c:v>0.14610388999999999</c:v>
                </c:pt>
                <c:pt idx="1">
                  <c:v>0.14813103999999999</c:v>
                </c:pt>
                <c:pt idx="2">
                  <c:v>0.14840605000000001</c:v>
                </c:pt>
                <c:pt idx="3">
                  <c:v>0.14877705999999999</c:v>
                </c:pt>
                <c:pt idx="4">
                  <c:v>0.14996606000000001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7B-46A2-8DF5-2EF8B6C4110A}"/>
            </c:ext>
          </c:extLst>
        </c:ser>
        <c:ser>
          <c:idx val="1"/>
          <c:order val="1"/>
          <c:tx>
            <c:strRef>
              <c:f>'F-orion'!$A$12</c:f>
              <c:strCache>
                <c:ptCount val="1"/>
                <c:pt idx="0">
                  <c:v>256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'F-orion'!$B$10:$F$10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'F-orion'!$B$12:$F$12</c:f>
              <c:numCache>
                <c:formatCode>General</c:formatCode>
                <c:ptCount val="5"/>
                <c:pt idx="0">
                  <c:v>0.23936197000000001</c:v>
                </c:pt>
                <c:pt idx="1">
                  <c:v>0.24027799999999999</c:v>
                </c:pt>
                <c:pt idx="2">
                  <c:v>0.24059501</c:v>
                </c:pt>
                <c:pt idx="3">
                  <c:v>0.24138604999999999</c:v>
                </c:pt>
                <c:pt idx="4">
                  <c:v>0.24398195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7B-46A2-8DF5-2EF8B6C4110A}"/>
            </c:ext>
          </c:extLst>
        </c:ser>
        <c:ser>
          <c:idx val="2"/>
          <c:order val="2"/>
          <c:tx>
            <c:strRef>
              <c:f>'F-orion'!$A$13</c:f>
              <c:strCache>
                <c:ptCount val="1"/>
                <c:pt idx="0">
                  <c:v>512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'F-orion'!$B$10:$F$10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</c:numCache>
            </c:numRef>
          </c:cat>
          <c:val>
            <c:numRef>
              <c:f>'F-orion'!$B$13:$F$13</c:f>
              <c:numCache>
                <c:formatCode>General</c:formatCode>
                <c:ptCount val="5"/>
                <c:pt idx="0">
                  <c:v>0.39310494000000001</c:v>
                </c:pt>
                <c:pt idx="1">
                  <c:v>0.39442091000000001</c:v>
                </c:pt>
                <c:pt idx="2">
                  <c:v>0.39495598999999998</c:v>
                </c:pt>
                <c:pt idx="3">
                  <c:v>0.39618701000000001</c:v>
                </c:pt>
                <c:pt idx="4">
                  <c:v>0.40040695999999998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7B-46A2-8DF5-2EF8B6C41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0244728"/>
        <c:axId val="560243088"/>
      </c:lineChart>
      <c:catAx>
        <c:axId val="560244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Groups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43088"/>
        <c:crosses val="autoZero"/>
        <c:auto val="1"/>
        <c:lblAlgn val="ctr"/>
        <c:lblOffset val="100"/>
        <c:noMultiLvlLbl val="0"/>
      </c:catAx>
      <c:valAx>
        <c:axId val="56024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24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48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7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5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1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5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2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F66DA6A-266A-450B-8B67-DAA64854873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E325D4-E626-4DEA-9AB1-A92D42C9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force.com/hardware/desktop-gpus/geforce-gtx-1070/specific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293D-7CDE-4FB5-84DE-804CDC8B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partitioning for large scale </a:t>
            </a:r>
            <a:r>
              <a:rPr lang="en-US" dirty="0" err="1"/>
              <a:t>gpu</a:t>
            </a:r>
            <a:r>
              <a:rPr lang="en-US" dirty="0"/>
              <a:t>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6DF18-43FC-457E-99BD-8DB5FE18B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Kristi Belcher</a:t>
            </a:r>
          </a:p>
        </p:txBody>
      </p:sp>
    </p:spTree>
    <p:extLst>
      <p:ext uri="{BB962C8B-B14F-4D97-AF65-F5344CB8AC3E}">
        <p14:creationId xmlns:p14="http://schemas.microsoft.com/office/powerpoint/2010/main" val="121542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Matrix Multiplication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A7ED52-931D-4309-9FD2-461220D44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404231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9DF4F5A-E1EC-4C3B-A524-95B352336C53}"/>
              </a:ext>
            </a:extLst>
          </p:cNvPr>
          <p:cNvSpPr/>
          <p:nvPr/>
        </p:nvSpPr>
        <p:spPr>
          <a:xfrm>
            <a:off x="9252155" y="692928"/>
            <a:ext cx="2182762" cy="118970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hurts performance!</a:t>
            </a:r>
          </a:p>
        </p:txBody>
      </p:sp>
    </p:spTree>
    <p:extLst>
      <p:ext uri="{BB962C8B-B14F-4D97-AF65-F5344CB8AC3E}">
        <p14:creationId xmlns:p14="http://schemas.microsoft.com/office/powerpoint/2010/main" val="344197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0C4E-B9AD-46C7-BAFD-F4ED5BC5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Matrix Multiply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38FBF0-5D7E-4E46-BC8D-E0FE41967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031636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55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Matrix Multiplication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B013E-56DD-4EB5-80D8-346A47F01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991350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6908667-3730-4050-84DB-7B278067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76" y="5771535"/>
            <a:ext cx="691316" cy="32446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4587B07-D5B0-4D43-8DDA-3E6C2D07C473}"/>
              </a:ext>
            </a:extLst>
          </p:cNvPr>
          <p:cNvSpPr/>
          <p:nvPr/>
        </p:nvSpPr>
        <p:spPr>
          <a:xfrm>
            <a:off x="9556956" y="609600"/>
            <a:ext cx="2202426" cy="118970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large for Base case!</a:t>
            </a:r>
          </a:p>
        </p:txBody>
      </p:sp>
    </p:spTree>
    <p:extLst>
      <p:ext uri="{BB962C8B-B14F-4D97-AF65-F5344CB8AC3E}">
        <p14:creationId xmlns:p14="http://schemas.microsoft.com/office/powerpoint/2010/main" val="332113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nbody</a:t>
            </a:r>
            <a:r>
              <a:rPr lang="en-US" dirty="0"/>
              <a:t> (bodies)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43EBA6-30C0-4659-8941-3F32FCDAA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27810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134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nBody</a:t>
            </a:r>
            <a:r>
              <a:rPr lang="en-US" dirty="0"/>
              <a:t> (timesteps)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DE4D2D0-6250-4DC5-9C4E-2A7D184BE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44930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D6753A8-068B-47D2-9C7E-ED4E1E004828}"/>
              </a:ext>
            </a:extLst>
          </p:cNvPr>
          <p:cNvSpPr/>
          <p:nvPr/>
        </p:nvSpPr>
        <p:spPr>
          <a:xfrm>
            <a:off x="9726611" y="530290"/>
            <a:ext cx="1875453" cy="1527110"/>
          </a:xfrm>
          <a:prstGeom prst="wedgeEllipseCallout">
            <a:avLst>
              <a:gd name="adj1" fmla="val -42226"/>
              <a:gd name="adj2" fmla="val 63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Each with 200k bodies</a:t>
            </a:r>
          </a:p>
        </p:txBody>
      </p:sp>
    </p:spTree>
    <p:extLst>
      <p:ext uri="{BB962C8B-B14F-4D97-AF65-F5344CB8AC3E}">
        <p14:creationId xmlns:p14="http://schemas.microsoft.com/office/powerpoint/2010/main" val="93494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Fractal (width)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A43830-54CA-4126-B0A6-7E2397BF7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672529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188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72D9-A84D-4406-93AB-0AF1DC31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Fractal (width)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C9058A-61BE-40D2-8060-A985090AA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591719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2829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5EFC-1B34-4B4B-9627-2379615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Fractal (depth)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5C4AD-930A-4C2A-8D0C-FC799CCE18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839050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2E3BB1EE-F439-46C7-ABFC-EA4E4093C0CA}"/>
              </a:ext>
            </a:extLst>
          </p:cNvPr>
          <p:cNvSpPr/>
          <p:nvPr/>
        </p:nvSpPr>
        <p:spPr>
          <a:xfrm>
            <a:off x="8976852" y="727341"/>
            <a:ext cx="2477729" cy="112087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x 5000 fractal</a:t>
            </a:r>
          </a:p>
        </p:txBody>
      </p:sp>
    </p:spTree>
    <p:extLst>
      <p:ext uri="{BB962C8B-B14F-4D97-AF65-F5344CB8AC3E}">
        <p14:creationId xmlns:p14="http://schemas.microsoft.com/office/powerpoint/2010/main" val="158240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DDA5-C7CE-45E9-BC42-3DBB638B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0A64-8D09-4CD8-B9A4-663BF356A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02394"/>
          </a:xfrm>
        </p:spPr>
        <p:txBody>
          <a:bodyPr>
            <a:normAutofit/>
          </a:bodyPr>
          <a:lstStyle/>
          <a:p>
            <a:r>
              <a:rPr lang="en-US" dirty="0"/>
              <a:t>Need to fully load GPU or else there is a performance hit</a:t>
            </a:r>
          </a:p>
          <a:p>
            <a:r>
              <a:rPr lang="en-US" dirty="0"/>
              <a:t>Partitioning allows larger problem sizes to be computed</a:t>
            </a:r>
          </a:p>
          <a:p>
            <a:pPr lvl="1"/>
            <a:r>
              <a:rPr lang="en-US" dirty="0"/>
              <a:t>Ran out of memory at certain problem sizes, only the partitioned version could proceed</a:t>
            </a:r>
          </a:p>
          <a:p>
            <a:r>
              <a:rPr lang="en-US" dirty="0"/>
              <a:t>At biggest problem sizes, performance impact of increasing number of groups is negligible</a:t>
            </a:r>
          </a:p>
          <a:p>
            <a:r>
              <a:rPr lang="en-US" dirty="0"/>
              <a:t>Optimizations:</a:t>
            </a:r>
          </a:p>
          <a:p>
            <a:pPr lvl="1"/>
            <a:r>
              <a:rPr lang="en-US" dirty="0"/>
              <a:t>CUDA streams</a:t>
            </a:r>
          </a:p>
          <a:p>
            <a:pPr lvl="1"/>
            <a:r>
              <a:rPr lang="en-US" dirty="0"/>
              <a:t>Floats, not doubles</a:t>
            </a:r>
          </a:p>
          <a:p>
            <a:pPr lvl="1"/>
            <a:r>
              <a:rPr lang="en-US" dirty="0"/>
              <a:t>Pinned memory</a:t>
            </a:r>
          </a:p>
          <a:p>
            <a:pPr lvl="1"/>
            <a:r>
              <a:rPr lang="en-US" dirty="0"/>
              <a:t>Asynchronous calls</a:t>
            </a:r>
          </a:p>
          <a:p>
            <a:pPr lvl="1"/>
            <a:r>
              <a:rPr lang="en-US" dirty="0"/>
              <a:t>Loop unrolling*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4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5AAE-3E59-4848-929D-42C1E750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</a:t>
            </a:r>
            <a:r>
              <a:rPr lang="en-US" dirty="0" err="1"/>
              <a:t>nBody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CFE3E-89F0-4BD4-975A-24D271DF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294239"/>
          </a:xfrm>
        </p:spPr>
        <p:txBody>
          <a:bodyPr>
            <a:normAutofit/>
          </a:bodyPr>
          <a:lstStyle/>
          <a:p>
            <a:r>
              <a:rPr lang="en-US" dirty="0"/>
              <a:t>Need to fully load GPU to get performance benefit</a:t>
            </a:r>
          </a:p>
          <a:p>
            <a:pPr lvl="1"/>
            <a:r>
              <a:rPr lang="en-US" dirty="0"/>
              <a:t>More benefit seen at bigger problem sizes</a:t>
            </a:r>
          </a:p>
          <a:p>
            <a:r>
              <a:rPr lang="en-US" dirty="0"/>
              <a:t>Tricky to reach memory limit</a:t>
            </a:r>
          </a:p>
          <a:p>
            <a:pPr lvl="1"/>
            <a:r>
              <a:rPr lang="en-US" dirty="0" err="1"/>
              <a:t>nBody</a:t>
            </a:r>
            <a:r>
              <a:rPr lang="en-US" dirty="0"/>
              <a:t> algorithm is compute bound</a:t>
            </a:r>
          </a:p>
          <a:p>
            <a:r>
              <a:rPr lang="en-US" dirty="0"/>
              <a:t>Saw similar trends whether the number of bodies was varied or the number of timesteps was varied </a:t>
            </a:r>
          </a:p>
          <a:p>
            <a:r>
              <a:rPr lang="en-US" dirty="0"/>
              <a:t>Optimizations:</a:t>
            </a:r>
          </a:p>
          <a:p>
            <a:pPr lvl="1"/>
            <a:r>
              <a:rPr lang="en-US" dirty="0"/>
              <a:t>CUDA streams</a:t>
            </a:r>
          </a:p>
          <a:p>
            <a:pPr lvl="1"/>
            <a:r>
              <a:rPr lang="en-US" dirty="0"/>
              <a:t>Pinned memory</a:t>
            </a:r>
          </a:p>
          <a:p>
            <a:pPr lvl="1"/>
            <a:r>
              <a:rPr lang="en-US" dirty="0"/>
              <a:t>Register data types</a:t>
            </a:r>
          </a:p>
          <a:p>
            <a:pPr lvl="1"/>
            <a:r>
              <a:rPr lang="en-US" dirty="0"/>
              <a:t>Asynchronous calls</a:t>
            </a:r>
          </a:p>
        </p:txBody>
      </p:sp>
    </p:spTree>
    <p:extLst>
      <p:ext uri="{BB962C8B-B14F-4D97-AF65-F5344CB8AC3E}">
        <p14:creationId xmlns:p14="http://schemas.microsoft.com/office/powerpoint/2010/main" val="17153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AA6A-6309-40EC-899C-E3AD6AD9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BE486-AE26-4C9E-88A9-B943000F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  <a:p>
            <a:r>
              <a:rPr lang="en-US" dirty="0"/>
              <a:t>Algorithms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9807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1DB8-4A18-4246-840F-A538BD6B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Fractal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F09A-C64A-433B-A097-5E010DC37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Any benefit of data partitioning is hidden by the extra communication needed.</a:t>
            </a:r>
          </a:p>
          <a:p>
            <a:pPr lvl="1"/>
            <a:r>
              <a:rPr lang="en-US" dirty="0"/>
              <a:t>Minimal benefit for some problem sizes, but most likely not worth it.</a:t>
            </a:r>
          </a:p>
          <a:p>
            <a:r>
              <a:rPr lang="en-US" dirty="0"/>
              <a:t>At biggest problem sizes, performance impact of increasing number of groups is negligible</a:t>
            </a:r>
          </a:p>
          <a:p>
            <a:r>
              <a:rPr lang="en-US" dirty="0"/>
              <a:t>Most of the benefit will be from the ability to compute larger fractals</a:t>
            </a:r>
          </a:p>
          <a:p>
            <a:pPr lvl="1"/>
            <a:r>
              <a:rPr lang="en-US" dirty="0"/>
              <a:t>Once the GPU memory limit has been reached</a:t>
            </a:r>
          </a:p>
          <a:p>
            <a:r>
              <a:rPr lang="en-US" dirty="0"/>
              <a:t>Similar trends when depth is varied versus when width is varied</a:t>
            </a:r>
          </a:p>
          <a:p>
            <a:r>
              <a:rPr lang="en-US" dirty="0"/>
              <a:t>Optimizations</a:t>
            </a:r>
          </a:p>
          <a:p>
            <a:pPr lvl="1"/>
            <a:r>
              <a:rPr lang="en-US" dirty="0"/>
              <a:t>Pinned memory</a:t>
            </a:r>
          </a:p>
          <a:p>
            <a:pPr lvl="1"/>
            <a:r>
              <a:rPr lang="en-US" dirty="0"/>
              <a:t>Asynchronous calls</a:t>
            </a:r>
          </a:p>
          <a:p>
            <a:pPr lvl="1"/>
            <a:r>
              <a:rPr lang="en-US" dirty="0"/>
              <a:t>Compiler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741673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77FC-70D4-49D3-8828-C899CFE4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D2256-5098-435E-9BE2-0FA2BA1F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274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my research:</a:t>
            </a:r>
          </a:p>
          <a:p>
            <a:pPr lvl="1"/>
            <a:r>
              <a:rPr lang="en-US" dirty="0"/>
              <a:t>Intuition on how to code data partitioned algorithms</a:t>
            </a:r>
          </a:p>
          <a:p>
            <a:pPr lvl="1"/>
            <a:r>
              <a:rPr lang="en-US" dirty="0"/>
              <a:t>Intuition on when to expected performance gains/hits and in what circumstances</a:t>
            </a:r>
          </a:p>
          <a:p>
            <a:r>
              <a:rPr lang="en-US" dirty="0"/>
              <a:t>Speedups (best overall)</a:t>
            </a:r>
          </a:p>
          <a:p>
            <a:pPr lvl="1"/>
            <a:r>
              <a:rPr lang="en-US" dirty="0"/>
              <a:t>Matrix Multiply: 1.813 (5,000) and 1.82 (10,000)</a:t>
            </a:r>
          </a:p>
          <a:p>
            <a:pPr lvl="1"/>
            <a:r>
              <a:rPr lang="en-US" dirty="0" err="1"/>
              <a:t>NBody</a:t>
            </a:r>
            <a:r>
              <a:rPr lang="en-US" dirty="0"/>
              <a:t>: 1.25 (bodies) and 1.47 (timesteps)</a:t>
            </a:r>
          </a:p>
          <a:p>
            <a:pPr lvl="1"/>
            <a:r>
              <a:rPr lang="en-US" dirty="0"/>
              <a:t>Fractal: 1.217 (2,000)</a:t>
            </a:r>
          </a:p>
          <a:p>
            <a:r>
              <a:rPr lang="en-US" dirty="0"/>
              <a:t>There is limited performance benefit</a:t>
            </a:r>
          </a:p>
          <a:p>
            <a:pPr lvl="1"/>
            <a:r>
              <a:rPr lang="en-US" dirty="0"/>
              <a:t>Sweet spot number of groups around 2 or 5, more hurts performance</a:t>
            </a:r>
          </a:p>
          <a:p>
            <a:pPr lvl="1"/>
            <a:r>
              <a:rPr lang="en-US" dirty="0"/>
              <a:t>Again, make sure to fully load GPU (make sure problem size is large enough)</a:t>
            </a:r>
          </a:p>
          <a:p>
            <a:r>
              <a:rPr lang="en-US" dirty="0"/>
              <a:t>Results vary GPU to GPU – this could be good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5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F3F4-B038-4550-924D-F531270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A839B-D419-487C-B17D-FEEC1C322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625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1199-6541-456D-88D8-C0804D71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D6A0-DB1F-4128-97E1-7A1C80CA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algorithm:</a:t>
            </a:r>
          </a:p>
          <a:p>
            <a:pPr lvl="1"/>
            <a:r>
              <a:rPr lang="en-US" dirty="0"/>
              <a:t>Base: version where all data is sent at once to the GPU</a:t>
            </a:r>
          </a:p>
          <a:p>
            <a:pPr lvl="1"/>
            <a:r>
              <a:rPr lang="en-US" dirty="0"/>
              <a:t>Partitioned: version where data is partitioned and sent in groups to the GPU </a:t>
            </a:r>
          </a:p>
          <a:p>
            <a:pPr lvl="2"/>
            <a:r>
              <a:rPr lang="en-US" dirty="0"/>
              <a:t>Optimizations</a:t>
            </a:r>
          </a:p>
          <a:p>
            <a:r>
              <a:rPr lang="en-US" dirty="0"/>
              <a:t>Comparison of results</a:t>
            </a:r>
          </a:p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37212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7C41-B036-4E25-8466-0A23E907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7316-BB08-4904-99EE-C5CBC350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lvl="1"/>
            <a:r>
              <a:rPr lang="en-US" dirty="0"/>
              <a:t>To show a proof of concept for my PhD research</a:t>
            </a:r>
          </a:p>
          <a:p>
            <a:pPr lvl="1"/>
            <a:r>
              <a:rPr lang="en-US" dirty="0"/>
              <a:t>To get an idea of potential setbacks I’ll have</a:t>
            </a:r>
          </a:p>
          <a:p>
            <a:pPr lvl="1"/>
            <a:r>
              <a:rPr lang="en-US" dirty="0"/>
              <a:t>To get warmed up for this kind of thinking</a:t>
            </a:r>
          </a:p>
        </p:txBody>
      </p:sp>
    </p:spTree>
    <p:extLst>
      <p:ext uri="{BB962C8B-B14F-4D97-AF65-F5344CB8AC3E}">
        <p14:creationId xmlns:p14="http://schemas.microsoft.com/office/powerpoint/2010/main" val="332824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205E-D4DC-4573-93E2-C6087597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4066A1-0F30-4B57-BFE9-F5CDE2877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Matrix Multiply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Embarrassingly parallel algorithm – no dependencies</a:t>
                </a:r>
              </a:p>
              <a:p>
                <a:r>
                  <a:rPr lang="en-US" dirty="0" err="1"/>
                  <a:t>Nbody</a:t>
                </a:r>
                <a:endParaRPr lang="en-US" dirty="0"/>
              </a:p>
              <a:p>
                <a:pPr lvl="1"/>
                <a:r>
                  <a:rPr lang="en-US" dirty="0"/>
                  <a:t>Calculates the evolution of stars over time</a:t>
                </a:r>
              </a:p>
              <a:p>
                <a:pPr lvl="1"/>
                <a:r>
                  <a:rPr lang="en-US" dirty="0"/>
                  <a:t>Compute bound algorithm, mostly regular</a:t>
                </a:r>
              </a:p>
              <a:p>
                <a:r>
                  <a:rPr lang="en-US" dirty="0"/>
                  <a:t>Mandelbrot Fractal</a:t>
                </a:r>
              </a:p>
              <a:p>
                <a:pPr lvl="1"/>
                <a:r>
                  <a:rPr lang="en-US" dirty="0"/>
                  <a:t>Calculates a fractal</a:t>
                </a:r>
              </a:p>
              <a:p>
                <a:pPr lvl="1"/>
                <a:r>
                  <a:rPr lang="en-US" dirty="0"/>
                  <a:t>Embarrassingly parallel algorithm – no dependencies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4066A1-0F30-4B57-BFE9-F5CDE2877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1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2B48-CB0D-4D1C-B683-8DF20F4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838457-9A2E-4068-9108-FCDB14B15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62" y="1547889"/>
            <a:ext cx="4700511" cy="4700511"/>
          </a:xfrm>
        </p:spPr>
      </p:pic>
    </p:spTree>
    <p:extLst>
      <p:ext uri="{BB962C8B-B14F-4D97-AF65-F5344CB8AC3E}">
        <p14:creationId xmlns:p14="http://schemas.microsoft.com/office/powerpoint/2010/main" val="88064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6D5D-BD91-417F-9A86-364E7948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Nbody</a:t>
            </a:r>
            <a:r>
              <a:rPr lang="en-US" dirty="0"/>
              <a:t> - demo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0DE53B-1412-4DFB-A8FE-9F439FDA6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31" y="2057400"/>
            <a:ext cx="4038600" cy="4038600"/>
          </a:xfr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E77C7C5-A5E2-4FA5-B446-B9E55780FE65}"/>
              </a:ext>
            </a:extLst>
          </p:cNvPr>
          <p:cNvSpPr/>
          <p:nvPr/>
        </p:nvSpPr>
        <p:spPr>
          <a:xfrm>
            <a:off x="9193161" y="766917"/>
            <a:ext cx="2428568" cy="1563328"/>
          </a:xfrm>
          <a:prstGeom prst="wedgeEllipseCallout">
            <a:avLst>
              <a:gd name="adj1" fmla="val -56461"/>
              <a:gd name="adj2" fmla="val 65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200k bodies, 10 timesteps</a:t>
            </a:r>
          </a:p>
        </p:txBody>
      </p:sp>
    </p:spTree>
    <p:extLst>
      <p:ext uri="{BB962C8B-B14F-4D97-AF65-F5344CB8AC3E}">
        <p14:creationId xmlns:p14="http://schemas.microsoft.com/office/powerpoint/2010/main" val="225241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82D1-A350-4981-93E7-4F7162B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CFB8-BF92-4B57-92BD-B991B557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79645"/>
            <a:ext cx="9872871" cy="42687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Ran experiments on NVIDIA GeForce GTX 1070 and Tesla K40c</a:t>
            </a:r>
          </a:p>
          <a:p>
            <a:r>
              <a:rPr lang="en-US" dirty="0" err="1"/>
              <a:t>Nbody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Used increasing numbers of bodies starting at 100k to 1M and 10 timesteps</a:t>
            </a:r>
          </a:p>
          <a:p>
            <a:pPr lvl="1"/>
            <a:r>
              <a:rPr lang="en-US" dirty="0"/>
              <a:t>Experimented with number of timesteps (10, 20, 50, 100) </a:t>
            </a:r>
          </a:p>
          <a:p>
            <a:pPr lvl="1"/>
            <a:r>
              <a:rPr lang="en-US" dirty="0"/>
              <a:t>Tested groups of 2, 5, 10, and 25</a:t>
            </a:r>
          </a:p>
          <a:p>
            <a:r>
              <a:rPr lang="en-US" dirty="0"/>
              <a:t>Matrix </a:t>
            </a:r>
            <a:r>
              <a:rPr lang="en-US" dirty="0" err="1"/>
              <a:t>Mult</a:t>
            </a:r>
            <a:endParaRPr lang="en-US" dirty="0"/>
          </a:p>
          <a:p>
            <a:pPr lvl="1"/>
            <a:r>
              <a:rPr lang="en-US" dirty="0"/>
              <a:t>Experiments went from 100 x 100 to 30,000 x 30,000</a:t>
            </a:r>
          </a:p>
          <a:p>
            <a:pPr lvl="1"/>
            <a:r>
              <a:rPr lang="en-US" dirty="0"/>
              <a:t>Tested groups of 2, 5, 10, and 25</a:t>
            </a:r>
          </a:p>
          <a:p>
            <a:r>
              <a:rPr lang="en-US" dirty="0"/>
              <a:t>Fractal</a:t>
            </a:r>
          </a:p>
          <a:p>
            <a:pPr lvl="1"/>
            <a:r>
              <a:rPr lang="en-US" dirty="0"/>
              <a:t>Tested a range of different sizes from 1,000 x 1,000 to 10,000 x 10,000</a:t>
            </a:r>
          </a:p>
          <a:p>
            <a:pPr lvl="1"/>
            <a:r>
              <a:rPr lang="en-US" dirty="0"/>
              <a:t>Also experimented with different depth sizes from 128 to 512</a:t>
            </a:r>
          </a:p>
          <a:p>
            <a:pPr lvl="1"/>
            <a:r>
              <a:rPr lang="en-US" dirty="0"/>
              <a:t>Tested groups of 2, 5, 10, and 25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B5E13F8-A2F9-48F3-A202-AD4B27C11519}"/>
              </a:ext>
            </a:extLst>
          </p:cNvPr>
          <p:cNvSpPr/>
          <p:nvPr/>
        </p:nvSpPr>
        <p:spPr>
          <a:xfrm>
            <a:off x="9252155" y="418935"/>
            <a:ext cx="2497393" cy="1356360"/>
          </a:xfrm>
          <a:prstGeom prst="wedgeEllipseCallout">
            <a:avLst>
              <a:gd name="adj1" fmla="val -75951"/>
              <a:gd name="adj2" fmla="val 66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GTX 1070 results presented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0D4F1-16CE-4D59-8E4C-9E5584A5AB42}"/>
              </a:ext>
            </a:extLst>
          </p:cNvPr>
          <p:cNvSpPr txBox="1"/>
          <p:nvPr/>
        </p:nvSpPr>
        <p:spPr>
          <a:xfrm>
            <a:off x="1219200" y="6262085"/>
            <a:ext cx="628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https://www.geforce.com/hardware/desktop-gpus/geforce-gtx-1070/specifications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959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4DD2-BF60-4B40-A55C-A48B2DD1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2B08-6FD0-41C9-A08F-BB648EA1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Partitioned the data in uniformly sized groups</a:t>
            </a:r>
          </a:p>
          <a:p>
            <a:pPr lvl="1"/>
            <a:r>
              <a:rPr lang="en-US" dirty="0"/>
              <a:t>Load imbalance not really an issue*</a:t>
            </a:r>
          </a:p>
          <a:p>
            <a:r>
              <a:rPr lang="en-US" dirty="0"/>
              <a:t>Partitioned the data:</a:t>
            </a:r>
          </a:p>
          <a:p>
            <a:pPr lvl="1"/>
            <a:r>
              <a:rPr lang="en-US" dirty="0"/>
              <a:t>Fractal– relative to the x axis, by number of groups</a:t>
            </a:r>
          </a:p>
          <a:p>
            <a:pPr lvl="1"/>
            <a:r>
              <a:rPr lang="en-US" dirty="0" err="1"/>
              <a:t>nBody</a:t>
            </a:r>
            <a:r>
              <a:rPr lang="en-US" dirty="0"/>
              <a:t> – divided up total number of bodies by number of groups</a:t>
            </a:r>
          </a:p>
          <a:p>
            <a:pPr lvl="1"/>
            <a:r>
              <a:rPr lang="en-US" dirty="0"/>
              <a:t>Matrix </a:t>
            </a:r>
            <a:r>
              <a:rPr lang="en-US" dirty="0" err="1"/>
              <a:t>Mult</a:t>
            </a:r>
            <a:r>
              <a:rPr lang="en-US" dirty="0"/>
              <a:t> – divided matrix work up by number of groups</a:t>
            </a:r>
          </a:p>
          <a:p>
            <a:pPr lvl="2"/>
            <a:r>
              <a:rPr lang="en-US" dirty="0"/>
              <a:t>Dependency!</a:t>
            </a:r>
          </a:p>
        </p:txBody>
      </p:sp>
    </p:spTree>
    <p:extLst>
      <p:ext uri="{BB962C8B-B14F-4D97-AF65-F5344CB8AC3E}">
        <p14:creationId xmlns:p14="http://schemas.microsoft.com/office/powerpoint/2010/main" val="33852035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7281</TotalTime>
  <Words>766</Words>
  <Application>Microsoft Office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Cambria Math</vt:lpstr>
      <vt:lpstr>Corbel</vt:lpstr>
      <vt:lpstr>Basis</vt:lpstr>
      <vt:lpstr>Data partitioning for large scale gpu algorithms</vt:lpstr>
      <vt:lpstr>Outline</vt:lpstr>
      <vt:lpstr>My project</vt:lpstr>
      <vt:lpstr>My project</vt:lpstr>
      <vt:lpstr>Algorithms</vt:lpstr>
      <vt:lpstr>Fractal</vt:lpstr>
      <vt:lpstr>Nbody - demo</vt:lpstr>
      <vt:lpstr>Experiments</vt:lpstr>
      <vt:lpstr>Experiments</vt:lpstr>
      <vt:lpstr>Results – Matrix Multiplication</vt:lpstr>
      <vt:lpstr>Results – Matrix Multiply</vt:lpstr>
      <vt:lpstr>Results – Matrix Multiplication</vt:lpstr>
      <vt:lpstr>Results – nbody (bodies)</vt:lpstr>
      <vt:lpstr>Results – nBody (timesteps)</vt:lpstr>
      <vt:lpstr>Results – Fractal (width)</vt:lpstr>
      <vt:lpstr>Results – Fractal (width)</vt:lpstr>
      <vt:lpstr>Results – Fractal (depth)</vt:lpstr>
      <vt:lpstr>Analysis – Matrix Multiply</vt:lpstr>
      <vt:lpstr>Analysis - nBody</vt:lpstr>
      <vt:lpstr>Analysis – Fractal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partitioning for large scale gpu algorithms</dc:title>
  <dc:creator>kristianne163@gmail.com</dc:creator>
  <cp:lastModifiedBy>kristianne163@gmail.com</cp:lastModifiedBy>
  <cp:revision>30</cp:revision>
  <dcterms:created xsi:type="dcterms:W3CDTF">2019-03-15T04:10:35Z</dcterms:created>
  <dcterms:modified xsi:type="dcterms:W3CDTF">2019-03-20T05:31:37Z</dcterms:modified>
</cp:coreProperties>
</file>